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mp3" ContentType="audio/mpeg"/>
  <Default Extension="tiff" ContentType="image/tiff"/>
  <Default Extension="rels" ContentType="application/vnd.openxmlformats-package.relationships+xml"/>
  <Default Extension="wav" ContentType="audio/x-wav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5"/>
  </p:notesMasterIdLst>
  <p:sldIdLst>
    <p:sldId id="260" r:id="rId2"/>
    <p:sldId id="261" r:id="rId3"/>
    <p:sldId id="297" r:id="rId4"/>
    <p:sldId id="298" r:id="rId5"/>
    <p:sldId id="262" r:id="rId6"/>
    <p:sldId id="299" r:id="rId7"/>
    <p:sldId id="300" r:id="rId8"/>
    <p:sldId id="264" r:id="rId9"/>
    <p:sldId id="301" r:id="rId10"/>
    <p:sldId id="302" r:id="rId11"/>
    <p:sldId id="303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293" r:id="rId41"/>
    <p:sldId id="294" r:id="rId42"/>
    <p:sldId id="295" r:id="rId43"/>
    <p:sldId id="296" r:id="rId4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332"/>
    <p:restoredTop sz="94649"/>
  </p:normalViewPr>
  <p:slideViewPr>
    <p:cSldViewPr snapToGrid="0" snapToObjects="1">
      <p:cViewPr varScale="1">
        <p:scale>
          <a:sx n="98" d="100"/>
          <a:sy n="98" d="100"/>
        </p:scale>
        <p:origin x="40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presProps" Target="presProps.xml"/><Relationship Id="rId47" Type="http://schemas.openxmlformats.org/officeDocument/2006/relationships/viewProps" Target="viewProps.xml"/><Relationship Id="rId48" Type="http://schemas.openxmlformats.org/officeDocument/2006/relationships/theme" Target="theme/theme1.xml"/><Relationship Id="rId49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notesMaster" Target="notesMasters/notesMaster1.xml"/></Relationships>
</file>

<file path=ppt/media/image1.png>
</file>

<file path=ppt/media/image2.tiff>
</file>

<file path=ppt/media/image3.png>
</file>

<file path=ppt/media/image4.png>
</file>

<file path=ppt/media/image5.png>
</file>

<file path=ppt/media/image6.png>
</file>

<file path=ppt/media/media1.wav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3667FE-0241-174B-8208-750EC15F3C6A}" type="datetimeFigureOut">
              <a:rPr lang="en-US" smtClean="0"/>
              <a:t>6/3/17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CD53EF-83E6-A54D-9103-6B2178C95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296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82573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- Jim’s aim: poems that were “competitive,” good enough to read repeatedly.</a:t>
            </a:r>
          </a:p>
          <a:p>
            <a:pPr marL="171450" indent="-171450">
              <a:buFontTx/>
              <a:buChar char="-"/>
            </a:pPr>
            <a:r>
              <a:rPr lang="en-US" smtClean="0"/>
              <a:t>Source texts: Collected</a:t>
            </a:r>
            <a:r>
              <a:rPr lang="en-US" baseline="0" smtClean="0"/>
              <a:t> poems of Emily Dickinson or Joseph Conrad’s Heart of Darkness.</a:t>
            </a:r>
          </a:p>
          <a:p>
            <a:pPr marL="171450" indent="-171450">
              <a:buFontTx/>
              <a:buChar char="-"/>
            </a:pPr>
            <a:endParaRPr lang="en-US" smtClean="0"/>
          </a:p>
          <a:p>
            <a:pPr marL="171450" indent="-171450">
              <a:buFontTx/>
              <a:buChar char="-"/>
            </a:pPr>
            <a:r>
              <a:rPr lang="en-US" smtClean="0"/>
              <a:t>At</a:t>
            </a:r>
            <a:r>
              <a:rPr lang="en-US" baseline="0" smtClean="0"/>
              <a:t> the time I was feeling overwhelmed by the size of the poetry world.</a:t>
            </a:r>
          </a:p>
          <a:p>
            <a:pPr marL="628650" lvl="1" indent="-171450">
              <a:buFontTx/>
              <a:buChar char="-"/>
            </a:pPr>
            <a:r>
              <a:rPr lang="en-US" baseline="0" smtClean="0"/>
              <a:t>An expression of hopelessness / sneering mockery.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9442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2372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not an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0312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4973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not an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8380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70886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not an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8945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34179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not an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66660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8599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not an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6998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not an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13417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22497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not an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31356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61067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not an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57762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5894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not an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45771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2260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not an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28665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7440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79890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not an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59436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8030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not an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39087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52673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not an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5891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78006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not an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50462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27388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not an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2176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2335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  <a:p>
            <a:r>
              <a:rPr lang="en-US" baseline="0" dirty="0" smtClean="0"/>
              <a:t>“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PocketSphinx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a lightweight speech recognition engine, specifically tuned for handheld and mobile devices”</a:t>
            </a:r>
          </a:p>
          <a:p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SphinxBase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“Sphinx4 is a pure Java speech recognition library.”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311627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not an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17121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26382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not an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7809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5533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3086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advertise Getty DL set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1009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7925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073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44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6/3/17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0667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6/3/17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541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6/3/17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32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6/3/17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7809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6/3/17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4106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6/3/17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3898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6/3/17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807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6/3/17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8614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6/3/17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2375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6/3/17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700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6/3/17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4543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282815-4420-0C4B-8A38-13E3ACCFADAC}" type="datetimeFigureOut">
              <a:rPr lang="en-US" smtClean="0"/>
              <a:t>6/3/17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888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1.xml"/><Relationship Id="rId5" Type="http://schemas.openxmlformats.org/officeDocument/2006/relationships/image" Target="../media/image1.png"/><Relationship Id="rId6" Type="http://schemas.openxmlformats.org/officeDocument/2006/relationships/image" Target="../media/image6.png"/><Relationship Id="rId7" Type="http://schemas.openxmlformats.org/officeDocument/2006/relationships/image" Target="../media/image3.png"/><Relationship Id="rId1" Type="http://schemas.microsoft.com/office/2007/relationships/media" Target="../media/media2.mp3"/><Relationship Id="rId2" Type="http://schemas.openxmlformats.org/officeDocument/2006/relationships/audio" Target="../media/media2.mp3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1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1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1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6.xml"/><Relationship Id="rId5" Type="http://schemas.openxmlformats.org/officeDocument/2006/relationships/image" Target="../media/image1.png"/><Relationship Id="rId6" Type="http://schemas.openxmlformats.org/officeDocument/2006/relationships/image" Target="../media/image3.png"/><Relationship Id="rId1" Type="http://schemas.microsoft.com/office/2007/relationships/media" Target="../media/media1.wav"/><Relationship Id="rId2" Type="http://schemas.openxmlformats.org/officeDocument/2006/relationships/audio" Target="../media/media1.wav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936100"/>
            <a:ext cx="9144000" cy="238760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Title</a:t>
            </a:r>
            <a:endParaRPr lang="en-US" sz="3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813340"/>
            <a:ext cx="9144000" cy="837440"/>
          </a:xfrm>
        </p:spPr>
        <p:txBody>
          <a:bodyPr>
            <a:normAutofit lnSpcReduction="10000"/>
          </a:bodyPr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Stephen McLaughlin</a:t>
            </a:r>
          </a:p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PhD Student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112" y="4928385"/>
            <a:ext cx="4303776" cy="685800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8561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6521" y="41668"/>
            <a:ext cx="8805672" cy="6134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450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91889" y="50118"/>
            <a:ext cx="8808221" cy="6135883"/>
          </a:xfrm>
          <a:prstGeom prst="rect">
            <a:avLst/>
          </a:prstGeom>
        </p:spPr>
      </p:pic>
      <p:pic>
        <p:nvPicPr>
          <p:cNvPr id="2" name="company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54431" y="5525034"/>
            <a:ext cx="564184" cy="564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969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77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0134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Title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1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2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3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4</a:t>
            </a: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5733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863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Title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1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2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3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4</a:t>
            </a: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168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776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Title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1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2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3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4</a:t>
            </a: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8305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0297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Title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1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2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3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4</a:t>
            </a: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9542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7515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2965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Title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1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2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3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4</a:t>
            </a: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914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351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Title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1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2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3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4</a:t>
            </a: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594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631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Title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1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2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3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4</a:t>
            </a: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7264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9310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Title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1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2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3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4</a:t>
            </a: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6726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242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Title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1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2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3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4</a:t>
            </a: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5291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Commercial speech-to-text services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IBM Watson: 1000 mins/mo. free, then $0.02/min (USD)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Google Cloud Speech API: </a:t>
            </a: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$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0.024/min (USD)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Bing Speech API</a:t>
            </a: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: $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0.09–0.15/min </a:t>
            </a: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(USD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)</a:t>
            </a:r>
          </a:p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Pop Up Archive: $0.20–0.25/min (USD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)</a:t>
            </a:r>
            <a:endParaRPr lang="en-US" sz="2600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Facebook’s </a:t>
            </a:r>
            <a:r>
              <a:rPr lang="en-US" sz="2600" dirty="0" err="1" smtClean="0">
                <a:solidFill>
                  <a:schemeClr val="bg2">
                    <a:lumMod val="25000"/>
                  </a:schemeClr>
                </a:solidFill>
              </a:rPr>
              <a:t>Wit.ai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: Free, mystery rate limit. Data stored &amp; made public.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5517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6129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Title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1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2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3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4</a:t>
            </a: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5668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5715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Title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1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2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3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4</a:t>
            </a: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6812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7922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Title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1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2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3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4</a:t>
            </a: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2823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7764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Title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1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2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3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4</a:t>
            </a: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4769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2280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Title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1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2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3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4</a:t>
            </a: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6166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56294" y="1568638"/>
            <a:ext cx="4612340" cy="1112819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20971" y="3173760"/>
            <a:ext cx="4217245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is-IS" dirty="0" smtClean="0">
                <a:solidFill>
                  <a:srgbClr val="3B2322"/>
                </a:solidFill>
                <a:latin typeface="Calibri" charset="0"/>
                <a:ea typeface="Calibri" charset="0"/>
                <a:cs typeface="Calibri" charset="0"/>
              </a:rPr>
              <a:t>Fast, easy, decent output</a:t>
            </a:r>
          </a:p>
          <a:p>
            <a:pPr marL="285750" indent="-285750">
              <a:buFont typeface="Arial" charset="0"/>
              <a:buChar char="•"/>
            </a:pPr>
            <a:r>
              <a:rPr lang="is-IS" dirty="0" smtClean="0">
                <a:solidFill>
                  <a:srgbClr val="3B2322"/>
                </a:solidFill>
                <a:latin typeface="Calibri" charset="0"/>
                <a:ea typeface="Calibri" charset="0"/>
                <a:cs typeface="Calibri" charset="0"/>
              </a:rPr>
              <a:t>Vocabulary: 134,723 words</a:t>
            </a:r>
          </a:p>
          <a:p>
            <a:pPr marL="285750" indent="-285750">
              <a:buFont typeface="Arial" charset="0"/>
              <a:buChar char="•"/>
            </a:pPr>
            <a:r>
              <a:rPr lang="is-IS" dirty="0">
                <a:solidFill>
                  <a:srgbClr val="3B2322"/>
                </a:solidFill>
                <a:latin typeface="Calibri" charset="0"/>
                <a:ea typeface="Calibri" charset="0"/>
                <a:cs typeface="Calibri" charset="0"/>
              </a:rPr>
              <a:t>C, Apache License </a:t>
            </a:r>
            <a:r>
              <a:rPr lang="is-IS" dirty="0" smtClean="0">
                <a:solidFill>
                  <a:srgbClr val="3B2322"/>
                </a:solidFill>
                <a:latin typeface="Calibri" charset="0"/>
                <a:ea typeface="Calibri" charset="0"/>
                <a:cs typeface="Calibri" charset="0"/>
              </a:rPr>
              <a:t>2.0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Python 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wrapper: </a:t>
            </a:r>
            <a:r>
              <a:rPr lang="en-US" dirty="0" err="1" smtClean="0">
                <a:latin typeface="Calibri" charset="0"/>
                <a:ea typeface="Calibri" charset="0"/>
                <a:cs typeface="Calibri" charset="0"/>
              </a:rPr>
              <a:t>speech_recognition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 </a:t>
            </a:r>
            <a:br>
              <a:rPr lang="en-US" dirty="0">
                <a:latin typeface="Calibri" charset="0"/>
                <a:ea typeface="Calibri" charset="0"/>
                <a:cs typeface="Calibri" charset="0"/>
              </a:rPr>
            </a:b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(</a:t>
            </a:r>
            <a:r>
              <a:rPr lang="en-US" dirty="0" err="1" smtClean="0">
                <a:latin typeface="Calibri" charset="0"/>
                <a:ea typeface="Calibri" charset="0"/>
                <a:cs typeface="Calibri" charset="0"/>
              </a:rPr>
              <a:t>github.com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/</a:t>
            </a:r>
            <a:r>
              <a:rPr lang="en-US" dirty="0" err="1" smtClean="0">
                <a:latin typeface="Calibri" charset="0"/>
                <a:ea typeface="Calibri" charset="0"/>
                <a:cs typeface="Calibri" charset="0"/>
              </a:rPr>
              <a:t>Uberi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/</a:t>
            </a:r>
            <a:r>
              <a:rPr lang="en-US" dirty="0" err="1" smtClean="0">
                <a:latin typeface="Calibri" charset="0"/>
                <a:ea typeface="Calibri" charset="0"/>
                <a:cs typeface="Calibri" charset="0"/>
              </a:rPr>
              <a:t>speech_recognition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)</a:t>
            </a:r>
          </a:p>
          <a:p>
            <a:pPr marL="285750" indent="-285750">
              <a:buFont typeface="Arial" charset="0"/>
              <a:buChar char="•"/>
            </a:pPr>
            <a:endParaRPr lang="en-US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020971" y="1690892"/>
            <a:ext cx="391402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dirty="0" err="1">
                <a:solidFill>
                  <a:srgbClr val="333333"/>
                </a:solidFill>
                <a:latin typeface="Calibri" charset="0"/>
                <a:ea typeface="Calibri" charset="0"/>
                <a:cs typeface="Calibri" charset="0"/>
              </a:rPr>
              <a:t>PocketSphinx</a:t>
            </a:r>
            <a:endParaRPr lang="en-US" sz="5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501555" y="3190440"/>
            <a:ext cx="4483600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is-IS" dirty="0" smtClean="0">
                <a:solidFill>
                  <a:srgbClr val="3B2322"/>
                </a:solidFill>
                <a:latin typeface="Calibri" charset="0"/>
                <a:ea typeface="Calibri" charset="0"/>
                <a:cs typeface="Calibri" charset="0"/>
              </a:rPr>
              <a:t>Slow, difficult, very decent output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Pop Up Archive vocabulary: </a:t>
            </a:r>
            <a:r>
              <a:rPr lang="is-IS" dirty="0">
                <a:solidFill>
                  <a:srgbClr val="3B2322"/>
                </a:solidFill>
                <a:latin typeface="Calibri" charset="0"/>
                <a:ea typeface="Calibri" charset="0"/>
                <a:cs typeface="Calibri" charset="0"/>
              </a:rPr>
              <a:t>145,123 words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s-IS" dirty="0">
                <a:solidFill>
                  <a:srgbClr val="3B2322"/>
                </a:solidFill>
                <a:latin typeface="Calibri" charset="0"/>
                <a:ea typeface="Calibri" charset="0"/>
                <a:cs typeface="Calibri" charset="0"/>
              </a:rPr>
              <a:t>C</a:t>
            </a:r>
            <a:r>
              <a:rPr lang="is-IS" dirty="0" smtClean="0">
                <a:solidFill>
                  <a:srgbClr val="3B2322"/>
                </a:solidFill>
                <a:latin typeface="Calibri" charset="0"/>
                <a:ea typeface="Calibri" charset="0"/>
                <a:cs typeface="Calibri" charset="0"/>
              </a:rPr>
              <a:t>++, Apache License 2.0</a:t>
            </a:r>
            <a:endParaRPr lang="is-IS" dirty="0">
              <a:solidFill>
                <a:srgbClr val="3B2322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85750" indent="-285750">
              <a:buFont typeface="Arial" charset="0"/>
              <a:buChar char="•"/>
            </a:pPr>
            <a:endParaRPr lang="en-US" dirty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02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0195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Title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1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2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3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4</a:t>
            </a: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896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3044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Title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1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2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3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4</a:t>
            </a: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8315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Title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1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2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3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4</a:t>
            </a: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1286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0988" y="430173"/>
            <a:ext cx="10624598" cy="132556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David </a:t>
            </a:r>
            <a:r>
              <a:rPr lang="en-US" dirty="0" err="1" smtClean="0"/>
              <a:t>Antin</a:t>
            </a:r>
            <a:r>
              <a:rPr lang="en-US" dirty="0" smtClean="0"/>
              <a:t>, </a:t>
            </a:r>
            <a:r>
              <a:rPr lang="en-US" dirty="0" err="1" smtClean="0"/>
              <a:t>UPenn</a:t>
            </a:r>
            <a:r>
              <a:rPr lang="en-US" dirty="0" smtClean="0"/>
              <a:t> seminar, March 16, 2004</a:t>
            </a:r>
            <a:r>
              <a:rPr lang="en-US" dirty="0"/>
              <a:t/>
            </a:r>
            <a:br>
              <a:rPr lang="en-US" dirty="0"/>
            </a:br>
            <a:r>
              <a:rPr lang="en-US" sz="1800" dirty="0" smtClean="0"/>
              <a:t/>
            </a:r>
            <a:br>
              <a:rPr lang="en-US" sz="1800" dirty="0" smtClean="0"/>
            </a:br>
            <a:r>
              <a:rPr lang="en-US" sz="3600" dirty="0" err="1" smtClean="0"/>
              <a:t>PocketSphinx</a:t>
            </a:r>
            <a:r>
              <a:rPr lang="en-US" sz="3600" dirty="0" smtClean="0"/>
              <a:t>                                     Kaldi + PUA model</a:t>
            </a:r>
            <a:endParaRPr lang="en-US" sz="3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510988" y="1825625"/>
            <a:ext cx="5432612" cy="4351338"/>
          </a:xfrm>
        </p:spPr>
        <p:txBody>
          <a:bodyPr>
            <a:noAutofit/>
          </a:bodyPr>
          <a:lstStyle/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1700" dirty="0"/>
              <a:t>stores over the floodwaters was over guns constitutes a </a:t>
            </a:r>
            <a:r>
              <a:rPr lang="en-US" sz="1700" dirty="0" err="1"/>
              <a:t>leopold</a:t>
            </a:r>
            <a:r>
              <a:rPr lang="en-US" sz="1700" dirty="0"/>
              <a:t> because it is really a </a:t>
            </a:r>
            <a:r>
              <a:rPr lang="en-US" sz="1700" dirty="0" err="1"/>
              <a:t>coleman</a:t>
            </a:r>
            <a:r>
              <a:rPr lang="en-US" sz="1700" dirty="0"/>
              <a:t> the same way that go goals famous work good souls was titled by google in </a:t>
            </a:r>
            <a:r>
              <a:rPr lang="en-US" sz="1700" dirty="0" err="1"/>
              <a:t>russian</a:t>
            </a:r>
            <a:r>
              <a:rPr lang="en-US" sz="1700" dirty="0"/>
              <a:t> flamboyantly on the title page that's also a pall of </a:t>
            </a:r>
            <a:r>
              <a:rPr lang="en-US" sz="1700" dirty="0" err="1"/>
              <a:t>russia</a:t>
            </a:r>
            <a:r>
              <a:rPr lang="en-US" sz="1700" dirty="0"/>
              <a:t> in that sense </a:t>
            </a:r>
            <a:r>
              <a:rPr lang="en-US" sz="1700" dirty="0" err="1"/>
              <a:t>i</a:t>
            </a:r>
            <a:r>
              <a:rPr lang="en-US" sz="1700" dirty="0"/>
              <a:t> may regard myself as a poet </a:t>
            </a:r>
            <a:r>
              <a:rPr lang="en-US" sz="1700" dirty="0" err="1"/>
              <a:t>i</a:t>
            </a:r>
            <a:r>
              <a:rPr lang="en-US" sz="1700" dirty="0"/>
              <a:t> do not regard myself the poet is a bullet in the sense that shall we regarded himself was a poet when he wrote the stove and home to the skylark </a:t>
            </a:r>
            <a:r>
              <a:rPr lang="en-US" sz="1700" dirty="0" err="1"/>
              <a:t>i</a:t>
            </a:r>
            <a:r>
              <a:rPr lang="en-US" sz="1700" dirty="0"/>
              <a:t> do not regard myself as being close to john </a:t>
            </a:r>
            <a:r>
              <a:rPr lang="en-US" sz="1700" dirty="0" err="1"/>
              <a:t>keats</a:t>
            </a:r>
            <a:r>
              <a:rPr lang="en-US" sz="1700" dirty="0"/>
              <a:t> as opposed </a:t>
            </a:r>
            <a:r>
              <a:rPr lang="en-US" sz="1700" dirty="0" err="1"/>
              <a:t>i</a:t>
            </a:r>
            <a:r>
              <a:rPr lang="en-US" sz="1700" dirty="0"/>
              <a:t> don't even regardless of who's been close that alexander </a:t>
            </a:r>
            <a:r>
              <a:rPr lang="en-US" sz="1700" dirty="0" err="1"/>
              <a:t>popov</a:t>
            </a:r>
            <a:r>
              <a:rPr lang="en-US" sz="1700" dirty="0"/>
              <a:t> support than either famously this miserable throb revolt and </a:t>
            </a:r>
            <a:r>
              <a:rPr lang="en-US" sz="1700" dirty="0" err="1"/>
              <a:t>robert</a:t>
            </a:r>
            <a:r>
              <a:rPr lang="en-US" sz="1700" dirty="0"/>
              <a:t> frost was my idea of a kind of poetry or was interested him however </a:t>
            </a:r>
            <a:r>
              <a:rPr lang="en-US" sz="1700" dirty="0" err="1"/>
              <a:t>i</a:t>
            </a:r>
            <a:r>
              <a:rPr lang="en-US" sz="1700" dirty="0"/>
              <a:t> did regard sock produces decided what that </a:t>
            </a:r>
            <a:r>
              <a:rPr lang="en-US" sz="1700" dirty="0" err="1"/>
              <a:t>i'm</a:t>
            </a:r>
            <a:r>
              <a:rPr lang="en-US" sz="1700" dirty="0"/>
              <a:t> a goner is as a possibility that </a:t>
            </a:r>
            <a:r>
              <a:rPr lang="en-US" sz="1700" dirty="0" err="1"/>
              <a:t>socrates</a:t>
            </a:r>
            <a:r>
              <a:rPr lang="en-US" sz="1700" dirty="0"/>
              <a:t> and the tinge line on most of the evidence would can </a:t>
            </a:r>
            <a:r>
              <a:rPr lang="en-US" sz="1700" dirty="0" err="1"/>
              <a:t>gianni</a:t>
            </a:r>
            <a:r>
              <a:rPr lang="en-US" sz="1700" dirty="0"/>
              <a:t> was a surprise to </a:t>
            </a:r>
            <a:r>
              <a:rPr lang="en-US" sz="1700" dirty="0" err="1"/>
              <a:t>provence</a:t>
            </a:r>
            <a:r>
              <a:rPr lang="en-US" sz="1700" dirty="0"/>
              <a:t> bought this organism that confronted the rug </a:t>
            </a:r>
            <a:r>
              <a:rPr lang="en-US" sz="1700" dirty="0" smtClean="0"/>
              <a:t>on</a:t>
            </a:r>
            <a:endParaRPr lang="en-US" sz="17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7" name="Antin-David_Studio111-Q_A_UPenn_3-16-04_1min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27190" y="5632041"/>
            <a:ext cx="611808" cy="611808"/>
          </a:xfrm>
          <a:prstGeom prst="rect">
            <a:avLst/>
          </a:prstGeom>
        </p:spPr>
      </p:pic>
      <p:sp>
        <p:nvSpPr>
          <p:cNvPr id="8" name="Content Placeholder 8"/>
          <p:cNvSpPr txBox="1">
            <a:spLocks/>
          </p:cNvSpPr>
          <p:nvPr/>
        </p:nvSpPr>
        <p:spPr>
          <a:xfrm>
            <a:off x="6064622" y="1825625"/>
            <a:ext cx="562087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0"/>
              </a:spcBef>
              <a:buFont typeface="Arial"/>
              <a:buNone/>
            </a:pPr>
            <a:r>
              <a:rPr lang="en-US" sz="1700" dirty="0" smtClean="0"/>
              <a:t>so was over before the waters was offered as constitutionally appalled because it's usually a poem in the same way that goggles famous work the dead souls was titled by </a:t>
            </a:r>
            <a:r>
              <a:rPr lang="en-US" sz="1700" dirty="0" err="1" smtClean="0"/>
              <a:t>gogol</a:t>
            </a:r>
            <a:r>
              <a:rPr lang="en-US" sz="1700" dirty="0" smtClean="0"/>
              <a:t> in </a:t>
            </a:r>
            <a:r>
              <a:rPr lang="en-US" sz="1700" dirty="0" err="1" smtClean="0"/>
              <a:t>russian</a:t>
            </a:r>
            <a:r>
              <a:rPr lang="en-US" sz="1700" dirty="0" smtClean="0"/>
              <a:t> flamboyantly on the title page that sells a poem of </a:t>
            </a:r>
            <a:r>
              <a:rPr lang="en-US" sz="1700" dirty="0" err="1" smtClean="0"/>
              <a:t>russia</a:t>
            </a:r>
            <a:r>
              <a:rPr lang="en-US" sz="1700" dirty="0" smtClean="0"/>
              <a:t> in that sense and they regard myself as a poet </a:t>
            </a:r>
            <a:r>
              <a:rPr lang="en-US" sz="1700" dirty="0" err="1" smtClean="0"/>
              <a:t>i</a:t>
            </a:r>
            <a:r>
              <a:rPr lang="en-US" sz="1700" dirty="0" smtClean="0"/>
              <a:t> do not regard myself a poet as a poet in the sense that shelly regarded himself as a poet when it wrote the severe come to the skylark </a:t>
            </a:r>
            <a:r>
              <a:rPr lang="en-US" sz="1700" dirty="0" err="1" smtClean="0"/>
              <a:t>i</a:t>
            </a:r>
            <a:r>
              <a:rPr lang="en-US" sz="1700" dirty="0" smtClean="0"/>
              <a:t> do not regard myself as being close to john </a:t>
            </a:r>
            <a:r>
              <a:rPr lang="en-US" sz="1700" dirty="0" err="1" smtClean="0"/>
              <a:t>keats</a:t>
            </a:r>
            <a:r>
              <a:rPr lang="en-US" sz="1700" dirty="0" smtClean="0"/>
              <a:t> as a poet </a:t>
            </a:r>
            <a:r>
              <a:rPr lang="en-US" sz="1700" dirty="0" err="1" smtClean="0"/>
              <a:t>i</a:t>
            </a:r>
            <a:r>
              <a:rPr lang="en-US" sz="1700" dirty="0" smtClean="0"/>
              <a:t> don't even regardless of as being close to alexander pope as a poet and </a:t>
            </a:r>
            <a:r>
              <a:rPr lang="en-US" sz="1700" dirty="0" err="1" smtClean="0"/>
              <a:t>i</a:t>
            </a:r>
            <a:r>
              <a:rPr lang="en-US" sz="1700" dirty="0" smtClean="0"/>
              <a:t> are famously dismissed rubble of </a:t>
            </a:r>
            <a:r>
              <a:rPr lang="en-US" sz="1700" dirty="0" err="1" smtClean="0"/>
              <a:t>robert</a:t>
            </a:r>
            <a:r>
              <a:rPr lang="en-US" sz="1700" dirty="0" smtClean="0"/>
              <a:t> </a:t>
            </a:r>
            <a:r>
              <a:rPr lang="en-US" sz="1700" dirty="0" err="1" smtClean="0"/>
              <a:t>lowell</a:t>
            </a:r>
            <a:r>
              <a:rPr lang="en-US" sz="1700" dirty="0" smtClean="0"/>
              <a:t> and </a:t>
            </a:r>
            <a:r>
              <a:rPr lang="en-US" sz="1700" dirty="0" err="1" smtClean="0"/>
              <a:t>robert</a:t>
            </a:r>
            <a:r>
              <a:rPr lang="en-US" sz="1700" dirty="0" smtClean="0"/>
              <a:t> frost as my idea of the kind of poetry </a:t>
            </a:r>
            <a:r>
              <a:rPr lang="en-US" sz="1700" dirty="0" err="1" smtClean="0"/>
              <a:t>i</a:t>
            </a:r>
            <a:r>
              <a:rPr lang="en-US" sz="1700" dirty="0" smtClean="0"/>
              <a:t> was interested in however </a:t>
            </a:r>
            <a:r>
              <a:rPr lang="en-US" sz="1700" dirty="0" err="1" smtClean="0"/>
              <a:t>i</a:t>
            </a:r>
            <a:r>
              <a:rPr lang="en-US" sz="1700" dirty="0" smtClean="0"/>
              <a:t> didn't go as </a:t>
            </a:r>
            <a:r>
              <a:rPr lang="en-US" sz="1700" dirty="0" err="1" smtClean="0"/>
              <a:t>socrates</a:t>
            </a:r>
            <a:r>
              <a:rPr lang="en-US" sz="1700" dirty="0" smtClean="0"/>
              <a:t> as so if what that is as a possibility that of </a:t>
            </a:r>
            <a:r>
              <a:rPr lang="en-US" sz="1700" dirty="0" err="1" smtClean="0"/>
              <a:t>socrates</a:t>
            </a:r>
            <a:r>
              <a:rPr lang="en-US" sz="1700" dirty="0" smtClean="0"/>
              <a:t> and that enshrine and those as </a:t>
            </a:r>
            <a:r>
              <a:rPr lang="en-US" sz="1700" dirty="0" err="1" smtClean="0"/>
              <a:t>i</a:t>
            </a:r>
            <a:r>
              <a:rPr lang="en-US" sz="1700" dirty="0" smtClean="0"/>
              <a:t> didn't say this change time he was a suppressed relevance as </a:t>
            </a:r>
            <a:r>
              <a:rPr lang="en-US" sz="1700" dirty="0" err="1" smtClean="0"/>
              <a:t>socrates</a:t>
            </a:r>
            <a:r>
              <a:rPr lang="en-US" sz="1700" dirty="0" smtClean="0"/>
              <a:t> and that changed on could be rude boy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/>
            </a:pP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1302174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Antin-David_Studio111-Q_A_UPenn_3-16-04_1min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mr-IN" dirty="0">
                <a:latin typeface="Calibri" charset="0"/>
                <a:ea typeface="Calibri" charset="0"/>
                <a:cs typeface="Calibri" charset="0"/>
              </a:rPr>
              <a:t>{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time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23.74,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word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"the",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duration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"0.08" }, </a:t>
            </a:r>
            <a:endParaRPr lang="en-US" dirty="0">
              <a:latin typeface="Calibri" charset="0"/>
              <a:ea typeface="Calibri" charset="0"/>
              <a:cs typeface="Calibri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mr-IN" dirty="0">
                <a:latin typeface="Calibri" charset="0"/>
                <a:ea typeface="Calibri" charset="0"/>
                <a:cs typeface="Calibri" charset="0"/>
              </a:rPr>
              <a:t>{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time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23.82,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word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sense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",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duration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"0.41" }, </a:t>
            </a:r>
            <a:endParaRPr lang="en-US" dirty="0">
              <a:latin typeface="Calibri" charset="0"/>
              <a:ea typeface="Calibri" charset="0"/>
              <a:cs typeface="Calibri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mr-IN" dirty="0">
                <a:latin typeface="Calibri" charset="0"/>
                <a:ea typeface="Calibri" charset="0"/>
                <a:cs typeface="Calibri" charset="0"/>
              </a:rPr>
              <a:t>{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time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24.23,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word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that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, 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duration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"0.14”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}, </a:t>
            </a:r>
            <a:endParaRPr lang="en-US" dirty="0">
              <a:latin typeface="Calibri" charset="0"/>
              <a:ea typeface="Calibri" charset="0"/>
              <a:cs typeface="Calibri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mr-IN" dirty="0">
                <a:latin typeface="Calibri" charset="0"/>
                <a:ea typeface="Calibri" charset="0"/>
                <a:cs typeface="Calibri" charset="0"/>
              </a:rPr>
              <a:t>{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time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24.37,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word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shelly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",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duration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"0.38" }, </a:t>
            </a:r>
            <a:endParaRPr lang="en-US" dirty="0">
              <a:latin typeface="Calibri" charset="0"/>
              <a:ea typeface="Calibri" charset="0"/>
              <a:cs typeface="Calibri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mr-IN" dirty="0">
                <a:latin typeface="Calibri" charset="0"/>
                <a:ea typeface="Calibri" charset="0"/>
                <a:cs typeface="Calibri" charset="0"/>
              </a:rPr>
              <a:t>{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time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24.75,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word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regarded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",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duration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"0.42”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}, </a:t>
            </a:r>
            <a:endParaRPr lang="en-US" dirty="0">
              <a:latin typeface="Calibri" charset="0"/>
              <a:ea typeface="Calibri" charset="0"/>
              <a:cs typeface="Calibri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mr-IN" dirty="0">
                <a:latin typeface="Calibri" charset="0"/>
                <a:ea typeface="Calibri" charset="0"/>
                <a:cs typeface="Calibri" charset="0"/>
              </a:rPr>
              <a:t>{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time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25.17,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word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himself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",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duration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"0.38" }, </a:t>
            </a:r>
            <a:endParaRPr lang="en-US" dirty="0">
              <a:latin typeface="Calibri" charset="0"/>
              <a:ea typeface="Calibri" charset="0"/>
              <a:cs typeface="Calibri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mr-IN" dirty="0">
                <a:latin typeface="Calibri" charset="0"/>
                <a:ea typeface="Calibri" charset="0"/>
                <a:cs typeface="Calibri" charset="0"/>
              </a:rPr>
              <a:t>{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time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25.55,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word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as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,"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duration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"0.14”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}, </a:t>
            </a:r>
            <a:endParaRPr lang="en-US" dirty="0">
              <a:latin typeface="Calibri" charset="0"/>
              <a:ea typeface="Calibri" charset="0"/>
              <a:cs typeface="Calibri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mr-IN" dirty="0">
                <a:latin typeface="Calibri" charset="0"/>
                <a:ea typeface="Calibri" charset="0"/>
                <a:cs typeface="Calibri" charset="0"/>
              </a:rPr>
              <a:t>{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time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25.69,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word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a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,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duration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"0.05”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}, </a:t>
            </a:r>
            <a:endParaRPr lang="en-US" dirty="0">
              <a:latin typeface="Calibri" charset="0"/>
              <a:ea typeface="Calibri" charset="0"/>
              <a:cs typeface="Calibri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mr-IN" dirty="0">
                <a:latin typeface="Calibri" charset="0"/>
                <a:ea typeface="Calibri" charset="0"/>
                <a:cs typeface="Calibri" charset="0"/>
              </a:rPr>
              <a:t>{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time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25.74,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word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poet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, 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duration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"0.39”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}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,</a:t>
            </a:r>
          </a:p>
          <a:p>
            <a:pPr marL="0" marR="0" lvl="0" indent="0" defTabSz="91440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1230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Title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1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2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3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4</a:t>
            </a: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4368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/>
          <a:srcRect l="5884" r="46431"/>
          <a:stretch/>
        </p:blipFill>
        <p:spPr>
          <a:xfrm>
            <a:off x="4341160" y="0"/>
            <a:ext cx="2918011" cy="6190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995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455</TotalTime>
  <Words>1166</Words>
  <Application>Microsoft Macintosh PowerPoint</Application>
  <PresentationFormat>Widescreen</PresentationFormat>
  <Paragraphs>250</Paragraphs>
  <Slides>43</Slides>
  <Notes>43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7" baseType="lpstr">
      <vt:lpstr>Calibri</vt:lpstr>
      <vt:lpstr>Calibri Light</vt:lpstr>
      <vt:lpstr>Arial</vt:lpstr>
      <vt:lpstr>Office Theme</vt:lpstr>
      <vt:lpstr>Title</vt:lpstr>
      <vt:lpstr>PowerPoint Presentation</vt:lpstr>
      <vt:lpstr>Commercial speech-to-text services</vt:lpstr>
      <vt:lpstr>PowerPoint Presentation</vt:lpstr>
      <vt:lpstr>Title</vt:lpstr>
      <vt:lpstr>David Antin, UPenn seminar, March 16, 2004  PocketSphinx                                     Kaldi + PUA model</vt:lpstr>
      <vt:lpstr>Antin-David_Studio111-Q_A_UPenn_3-16-04_1min</vt:lpstr>
      <vt:lpstr>Title</vt:lpstr>
      <vt:lpstr>PowerPoint Presentation</vt:lpstr>
      <vt:lpstr>PowerPoint Presentation</vt:lpstr>
      <vt:lpstr>PowerPoint Presentation</vt:lpstr>
      <vt:lpstr>PowerPoint Presentation</vt:lpstr>
      <vt:lpstr>Title</vt:lpstr>
      <vt:lpstr>PowerPoint Presentation</vt:lpstr>
      <vt:lpstr>Title</vt:lpstr>
      <vt:lpstr>PowerPoint Presentation</vt:lpstr>
      <vt:lpstr>Title</vt:lpstr>
      <vt:lpstr>PowerPoint Presentation</vt:lpstr>
      <vt:lpstr>Title</vt:lpstr>
      <vt:lpstr>PowerPoint Presentation</vt:lpstr>
      <vt:lpstr>Title</vt:lpstr>
      <vt:lpstr>PowerPoint Presentation</vt:lpstr>
      <vt:lpstr>Title</vt:lpstr>
      <vt:lpstr>PowerPoint Presentation</vt:lpstr>
      <vt:lpstr>Title</vt:lpstr>
      <vt:lpstr>PowerPoint Presentation</vt:lpstr>
      <vt:lpstr>Title</vt:lpstr>
      <vt:lpstr>PowerPoint Presentation</vt:lpstr>
      <vt:lpstr>Title</vt:lpstr>
      <vt:lpstr>PowerPoint Presentation</vt:lpstr>
      <vt:lpstr>Title</vt:lpstr>
      <vt:lpstr>PowerPoint Presentation</vt:lpstr>
      <vt:lpstr>Title</vt:lpstr>
      <vt:lpstr>PowerPoint Presentation</vt:lpstr>
      <vt:lpstr>Title</vt:lpstr>
      <vt:lpstr>PowerPoint Presentation</vt:lpstr>
      <vt:lpstr>Title</vt:lpstr>
      <vt:lpstr>PowerPoint Presentation</vt:lpstr>
      <vt:lpstr>Title</vt:lpstr>
      <vt:lpstr>PowerPoint Presentation</vt:lpstr>
      <vt:lpstr>Title</vt:lpstr>
      <vt:lpstr>PowerPoint Presentation</vt:lpstr>
      <vt:lpstr>Title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McLaughlin, Stephen R</dc:creator>
  <cp:lastModifiedBy>McLaughlin, Stephen R</cp:lastModifiedBy>
  <cp:revision>4</cp:revision>
  <dcterms:created xsi:type="dcterms:W3CDTF">2017-05-07T13:13:01Z</dcterms:created>
  <dcterms:modified xsi:type="dcterms:W3CDTF">2017-06-04T03:20:16Z</dcterms:modified>
</cp:coreProperties>
</file>

<file path=docProps/thumbnail.jpeg>
</file>